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160529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349845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132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219577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147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150952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220831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246742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9992"/>
          </a:xfrm>
        </p:spPr>
        <p:txBody>
          <a:bodyPr>
            <a:normAutofit/>
          </a:bodyPr>
          <a:lstStyle>
            <a:lvl1pPr>
              <a:defRPr sz="360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77334" y="1610083"/>
            <a:ext cx="8596668" cy="476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26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172179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988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280176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204278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354580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160677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6B9AEB13-69FE-4D5A-8B74-24FCA2EB232C}" type="datetimeFigureOut">
              <a:rPr lang="en-US" smtClean="0"/>
              <a:t>10/2/2023</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009D7F2-3F9E-4C9E-AF0C-BC8B026B57F0}" type="slidenum">
              <a:rPr lang="en-US" smtClean="0"/>
              <a:t>‹#›</a:t>
            </a:fld>
            <a:endParaRPr lang="en-US"/>
          </a:p>
        </p:txBody>
      </p:sp>
    </p:spTree>
    <p:extLst>
      <p:ext uri="{BB962C8B-B14F-4D97-AF65-F5344CB8AC3E}">
        <p14:creationId xmlns:p14="http://schemas.microsoft.com/office/powerpoint/2010/main" val="149841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73435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1554827"/>
            <a:ext cx="8596668" cy="4827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0" name="Picture 2" descr="https://cd2.saumag.edu/communications/files/2016/04/FlameColor.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996872" y="4630478"/>
            <a:ext cx="1763447" cy="206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56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lumMod val="75000"/>
            </a:schemeClr>
          </a:solidFill>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mbria" panose="02040503050406030204" pitchFamily="18"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mbria" panose="02040503050406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mbria" panose="02040503050406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mbria" panose="02040503050406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mbria" panose="02040503050406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251" y="1978114"/>
            <a:ext cx="7766936" cy="1646302"/>
          </a:xfrm>
        </p:spPr>
        <p:txBody>
          <a:bodyPr/>
          <a:lstStyle/>
          <a:p>
            <a:r>
              <a:rPr lang="en-US" dirty="0">
                <a:solidFill>
                  <a:schemeClr val="accent1">
                    <a:lumMod val="75000"/>
                  </a:schemeClr>
                </a:solidFill>
                <a:latin typeface="Cambria" panose="02040503050406030204" pitchFamily="18" charset="0"/>
              </a:rPr>
              <a:t>SAU I-983 Instructions</a:t>
            </a:r>
          </a:p>
        </p:txBody>
      </p:sp>
      <p:sp>
        <p:nvSpPr>
          <p:cNvPr id="3" name="Subtitle 2"/>
          <p:cNvSpPr>
            <a:spLocks noGrp="1"/>
          </p:cNvSpPr>
          <p:nvPr>
            <p:ph type="subTitle" idx="1"/>
          </p:nvPr>
        </p:nvSpPr>
        <p:spPr>
          <a:xfrm>
            <a:off x="2020251" y="3804614"/>
            <a:ext cx="7766936" cy="1392537"/>
          </a:xfrm>
        </p:spPr>
        <p:txBody>
          <a:bodyPr>
            <a:normAutofit/>
          </a:bodyPr>
          <a:lstStyle/>
          <a:p>
            <a:r>
              <a:rPr lang="en-US" dirty="0"/>
              <a:t>This PowerPoint provides simple instructions to complete the I983 form.</a:t>
            </a:r>
          </a:p>
          <a:p>
            <a:r>
              <a:rPr lang="en-US" sz="1400" dirty="0"/>
              <a:t>SEVP also provides instructions on how to complete the I-983 form. It is recommended that you read through them if you have any additional questions</a:t>
            </a:r>
            <a:r>
              <a:rPr lang="en-US" sz="1600" dirty="0"/>
              <a:t>. https://studyinthestates.dhs.gov/form-i-983-overview </a:t>
            </a:r>
          </a:p>
        </p:txBody>
      </p:sp>
      <p:pic>
        <p:nvPicPr>
          <p:cNvPr id="1030" name="Picture 6" descr="https://cd2.saumag.edu/communications/files/2016/04/Flame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5630" y="4627985"/>
            <a:ext cx="1770728" cy="207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Section 5: Training Plan for STEM OPT Students(Completed by Employer):</a:t>
            </a:r>
          </a:p>
        </p:txBody>
      </p:sp>
      <p:sp>
        <p:nvSpPr>
          <p:cNvPr id="3" name="Content Placeholder 2"/>
          <p:cNvSpPr>
            <a:spLocks noGrp="1"/>
          </p:cNvSpPr>
          <p:nvPr>
            <p:ph idx="1"/>
          </p:nvPr>
        </p:nvSpPr>
        <p:spPr>
          <a:xfrm>
            <a:off x="677334" y="2095275"/>
            <a:ext cx="8596668" cy="4209731"/>
          </a:xfrm>
        </p:spPr>
        <p:txBody>
          <a:bodyPr>
            <a:normAutofit lnSpcReduction="10000"/>
          </a:bodyPr>
          <a:lstStyle/>
          <a:p>
            <a:pPr marL="0" indent="0" algn="ctr">
              <a:buNone/>
            </a:pPr>
            <a:r>
              <a:rPr lang="en-US" sz="1500" b="1" dirty="0"/>
              <a:t>In order to better ensure the academic benefit and integrity of the extension, Federal</a:t>
            </a:r>
          </a:p>
          <a:p>
            <a:pPr marL="0" indent="0" algn="ctr">
              <a:buNone/>
            </a:pPr>
            <a:r>
              <a:rPr lang="en-US" sz="1500" b="1" dirty="0"/>
              <a:t>regulations require each STEM OPT student to prepare and execute with his or her prospective</a:t>
            </a:r>
          </a:p>
          <a:p>
            <a:pPr marL="0" indent="0" algn="ctr">
              <a:buNone/>
            </a:pPr>
            <a:r>
              <a:rPr lang="en-US" sz="1500" b="1" dirty="0"/>
              <a:t>employer a formal training plan that identifies learning objectives and a plan for achieving those</a:t>
            </a:r>
          </a:p>
          <a:p>
            <a:pPr marL="0" indent="0" algn="ctr">
              <a:buNone/>
            </a:pPr>
            <a:r>
              <a:rPr lang="en-US" sz="1500" b="1" dirty="0"/>
              <a:t>objectives.  The STEM OPT student and his or her employer must work together to finalize the</a:t>
            </a:r>
          </a:p>
          <a:p>
            <a:pPr marL="0" indent="0" algn="ctr">
              <a:buNone/>
            </a:pPr>
            <a:r>
              <a:rPr lang="en-US" sz="1500" b="1" dirty="0"/>
              <a:t>plan. </a:t>
            </a:r>
          </a:p>
          <a:p>
            <a:r>
              <a:rPr lang="en-US" sz="1500" b="1" dirty="0"/>
              <a:t>Student Name: </a:t>
            </a:r>
            <a:r>
              <a:rPr lang="en-US" sz="1500" dirty="0"/>
              <a:t>Enter the student’s name (Surname/Primary Name, Given Name) exactly as</a:t>
            </a:r>
          </a:p>
          <a:p>
            <a:pPr marL="0" indent="0">
              <a:buNone/>
            </a:pPr>
            <a:r>
              <a:rPr lang="en-US" sz="1500" dirty="0"/>
              <a:t>it appears on the student’s SEVIS‐issued Form I‐20.</a:t>
            </a:r>
          </a:p>
          <a:p>
            <a:r>
              <a:rPr lang="en-US" sz="1500" b="1" dirty="0"/>
              <a:t>Employer Name: </a:t>
            </a:r>
            <a:r>
              <a:rPr lang="en-US" sz="1500" dirty="0"/>
              <a:t>Enter the employer’s name, as it appears in “Section 3: Employer</a:t>
            </a:r>
          </a:p>
          <a:p>
            <a:pPr marL="0" indent="0">
              <a:buNone/>
            </a:pPr>
            <a:r>
              <a:rPr lang="en-US" sz="1500" dirty="0"/>
              <a:t>Information.”</a:t>
            </a:r>
          </a:p>
          <a:p>
            <a:r>
              <a:rPr lang="en-US" sz="1500" b="1" dirty="0"/>
              <a:t>Site Name</a:t>
            </a:r>
            <a:r>
              <a:rPr lang="en-US" sz="1500" dirty="0"/>
              <a:t>: Enter the employer’s site name, which may be the same as employer name in</a:t>
            </a:r>
          </a:p>
          <a:p>
            <a:pPr marL="0" indent="0">
              <a:buNone/>
            </a:pPr>
            <a:r>
              <a:rPr lang="en-US" sz="1500" dirty="0"/>
              <a:t>Section 3.  However, if the student is working for a branch or subsidiary of a large entity, or</a:t>
            </a:r>
          </a:p>
          <a:p>
            <a:pPr marL="0" indent="0">
              <a:buNone/>
            </a:pPr>
            <a:r>
              <a:rPr lang="en-US" sz="1500" dirty="0"/>
              <a:t>anywhere other than the headquarters, provide the name of this work site. </a:t>
            </a:r>
          </a:p>
        </p:txBody>
      </p:sp>
    </p:spTree>
    <p:extLst>
      <p:ext uri="{BB962C8B-B14F-4D97-AF65-F5344CB8AC3E}">
        <p14:creationId xmlns:p14="http://schemas.microsoft.com/office/powerpoint/2010/main" val="385978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57348"/>
            <a:ext cx="8596668" cy="789992"/>
          </a:xfrm>
        </p:spPr>
        <p:txBody>
          <a:bodyPr>
            <a:normAutofit fontScale="90000"/>
          </a:bodyPr>
          <a:lstStyle/>
          <a:p>
            <a:r>
              <a:rPr lang="en-US" dirty="0"/>
              <a:t>Section 5: Training Plan for STEM OPT Students Continued…</a:t>
            </a:r>
          </a:p>
        </p:txBody>
      </p:sp>
      <p:sp>
        <p:nvSpPr>
          <p:cNvPr id="3" name="Content Placeholder 2"/>
          <p:cNvSpPr>
            <a:spLocks noGrp="1"/>
          </p:cNvSpPr>
          <p:nvPr>
            <p:ph idx="1"/>
          </p:nvPr>
        </p:nvSpPr>
        <p:spPr>
          <a:xfrm>
            <a:off x="677334" y="1853923"/>
            <a:ext cx="8596668" cy="4762725"/>
          </a:xfrm>
        </p:spPr>
        <p:txBody>
          <a:bodyPr>
            <a:normAutofit/>
          </a:bodyPr>
          <a:lstStyle/>
          <a:p>
            <a:r>
              <a:rPr lang="en-US" sz="1500" b="1" dirty="0"/>
              <a:t>Site Address: </a:t>
            </a:r>
            <a:r>
              <a:rPr lang="en-US" sz="1500" dirty="0"/>
              <a:t>Enter the exact address of the work site where the STEM practical training will take place.</a:t>
            </a:r>
          </a:p>
          <a:p>
            <a:r>
              <a:rPr lang="en-US" sz="1500" b="1" dirty="0"/>
              <a:t>Name of Official: </a:t>
            </a:r>
            <a:r>
              <a:rPr lang="en-US" sz="1500" dirty="0"/>
              <a:t>Enter the name of the appropriate individual in the employer’s organization who will monitor the student’s goals and performance.  This may or may not be the same Employer Official as in Section 4.</a:t>
            </a:r>
          </a:p>
          <a:p>
            <a:r>
              <a:rPr lang="en-US" sz="1500" b="1" dirty="0"/>
              <a:t>Official’s Title: </a:t>
            </a:r>
            <a:r>
              <a:rPr lang="en-US" sz="1500" dirty="0"/>
              <a:t>Enter the title of the appropriate individual in the employer’s organization who is familiar with, and will monitor, the student’s goals and performance.</a:t>
            </a:r>
          </a:p>
          <a:p>
            <a:r>
              <a:rPr lang="en-US" sz="1500" b="1" dirty="0"/>
              <a:t>Official’s Email: </a:t>
            </a:r>
            <a:r>
              <a:rPr lang="en-US" sz="1500" dirty="0"/>
              <a:t>Enter the email address of the appropriate individual in the employer’s organization who is familiar with, and will monitor, the student’s goals and performance.</a:t>
            </a:r>
          </a:p>
          <a:p>
            <a:r>
              <a:rPr lang="en-US" sz="1500" b="1" dirty="0"/>
              <a:t>Official’s Phone Number: </a:t>
            </a:r>
            <a:r>
              <a:rPr lang="en-US" sz="1500" dirty="0"/>
              <a:t>Enter the phone number of the appropriate individual in the employer’s organization who is familiar with, and will monitor, the student’s goals and performance.</a:t>
            </a:r>
          </a:p>
          <a:p>
            <a:r>
              <a:rPr lang="en-US" sz="1500" b="1" dirty="0"/>
              <a:t>Student Role and the Training Program’s Direct Relationship to the Student’s Qualifying STEM Degree: </a:t>
            </a:r>
            <a:r>
              <a:rPr lang="en-US" sz="1500" dirty="0"/>
              <a:t>Describe what tasks and assignments the student will carry out during the training and how these relate to the student’s STEM degree.  The plan must cover a specific span of time, and detail specific goals and objectives.</a:t>
            </a:r>
          </a:p>
        </p:txBody>
      </p:sp>
    </p:spTree>
    <p:extLst>
      <p:ext uri="{BB962C8B-B14F-4D97-AF65-F5344CB8AC3E}">
        <p14:creationId xmlns:p14="http://schemas.microsoft.com/office/powerpoint/2010/main" val="283603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5: Training Plan for STEM OPT Students Continued…</a:t>
            </a:r>
          </a:p>
        </p:txBody>
      </p:sp>
      <p:sp>
        <p:nvSpPr>
          <p:cNvPr id="3" name="Content Placeholder 2"/>
          <p:cNvSpPr>
            <a:spLocks noGrp="1"/>
          </p:cNvSpPr>
          <p:nvPr>
            <p:ph idx="1"/>
          </p:nvPr>
        </p:nvSpPr>
        <p:spPr>
          <a:xfrm>
            <a:off x="677334" y="1932300"/>
            <a:ext cx="8596668" cy="4762725"/>
          </a:xfrm>
        </p:spPr>
        <p:txBody>
          <a:bodyPr>
            <a:normAutofit/>
          </a:bodyPr>
          <a:lstStyle/>
          <a:p>
            <a:r>
              <a:rPr lang="en-US" sz="1500" b="1" dirty="0"/>
              <a:t>Goals and Objectives: </a:t>
            </a:r>
            <a:r>
              <a:rPr lang="en-US" sz="1500" dirty="0"/>
              <a:t>Describe the specific skills, knowledge, and techniques the student will learn or apply; how the student will achieve the goals set out for his or her training; and the training curriculum including the timeline.</a:t>
            </a:r>
          </a:p>
          <a:p>
            <a:r>
              <a:rPr lang="en-US" sz="1500" b="1" dirty="0"/>
              <a:t>Employer Oversight: </a:t>
            </a:r>
            <a:r>
              <a:rPr lang="en-US" sz="1500" dirty="0"/>
              <a:t>Explain how the employer provides oversight and supervision of individuals filling positions such as that being filled by the named F‐1 student.  If the employer has a training program or related policy in place that controls such oversight and supervision, a description of this program or policy may suffice to answer the question.  </a:t>
            </a:r>
          </a:p>
          <a:p>
            <a:r>
              <a:rPr lang="en-US" sz="1500" b="1" dirty="0"/>
              <a:t>Measures and Assessments: </a:t>
            </a:r>
            <a:r>
              <a:rPr lang="en-US" sz="1500" dirty="0"/>
              <a:t>Explain how the employer measures and confirms whether individuals filling positions such as that being filled by the named F‐1 student are acquiring new knowledge and skills.  If the employer has a training program or related policy in place that controls such measures and assessments, a description of this program or policy may suffice to answer the question.  </a:t>
            </a:r>
          </a:p>
          <a:p>
            <a:r>
              <a:rPr lang="en-US" sz="1500" b="1" dirty="0"/>
              <a:t>Additional Remarks.  </a:t>
            </a:r>
            <a:r>
              <a:rPr lang="en-US" sz="1500" dirty="0"/>
              <a:t>Provide any additional pertinent information. </a:t>
            </a:r>
          </a:p>
        </p:txBody>
      </p:sp>
    </p:spTree>
    <p:extLst>
      <p:ext uri="{BB962C8B-B14F-4D97-AF65-F5344CB8AC3E}">
        <p14:creationId xmlns:p14="http://schemas.microsoft.com/office/powerpoint/2010/main" val="227133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Example</a:t>
            </a:r>
          </a:p>
        </p:txBody>
      </p:sp>
      <p:pic>
        <p:nvPicPr>
          <p:cNvPr id="6" name="Picture 5"/>
          <p:cNvPicPr>
            <a:picLocks noChangeAspect="1"/>
          </p:cNvPicPr>
          <p:nvPr/>
        </p:nvPicPr>
        <p:blipFill>
          <a:blip r:embed="rId2"/>
          <a:stretch>
            <a:fillRect/>
          </a:stretch>
        </p:blipFill>
        <p:spPr>
          <a:xfrm>
            <a:off x="1381776" y="1557831"/>
            <a:ext cx="7187784" cy="4163700"/>
          </a:xfrm>
          <a:prstGeom prst="rect">
            <a:avLst/>
          </a:prstGeom>
        </p:spPr>
      </p:pic>
    </p:spTree>
    <p:extLst>
      <p:ext uri="{BB962C8B-B14F-4D97-AF65-F5344CB8AC3E}">
        <p14:creationId xmlns:p14="http://schemas.microsoft.com/office/powerpoint/2010/main" val="339756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Example, Continued </a:t>
            </a:r>
          </a:p>
        </p:txBody>
      </p:sp>
      <p:pic>
        <p:nvPicPr>
          <p:cNvPr id="5" name="Picture 4"/>
          <p:cNvPicPr/>
          <p:nvPr/>
        </p:nvPicPr>
        <p:blipFill rotWithShape="1">
          <a:blip r:embed="rId2"/>
          <a:srcRect l="13658" t="48561" r="69213" b="8641"/>
          <a:stretch/>
        </p:blipFill>
        <p:spPr bwMode="auto">
          <a:xfrm>
            <a:off x="1727643" y="1608365"/>
            <a:ext cx="6496050" cy="4564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024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6: Employer Official Certification:</a:t>
            </a:r>
          </a:p>
        </p:txBody>
      </p:sp>
      <p:sp>
        <p:nvSpPr>
          <p:cNvPr id="3" name="Content Placeholder 2"/>
          <p:cNvSpPr>
            <a:spLocks noGrp="1"/>
          </p:cNvSpPr>
          <p:nvPr>
            <p:ph idx="1"/>
          </p:nvPr>
        </p:nvSpPr>
        <p:spPr/>
        <p:txBody>
          <a:bodyPr>
            <a:normAutofit/>
          </a:bodyPr>
          <a:lstStyle/>
          <a:p>
            <a:r>
              <a:rPr lang="en-US" sz="1500" dirty="0"/>
              <a:t>Note: The individual who signs this certification need not be, but can be, the same individual who signed the Employer Certification in Section 4.  An employee with signatory authority for the employer should review the certification and affirm the statement by signature. </a:t>
            </a:r>
            <a:r>
              <a:rPr lang="en-US" sz="1400" b="1" dirty="0"/>
              <a:t>MUST be signed by hand, or electronic signatures using software programs or applications, or electronically reproduced copies of a signature.</a:t>
            </a:r>
          </a:p>
          <a:p>
            <a:endParaRPr lang="en-US" sz="15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34" t="18413" r="4845" b="52762"/>
          <a:stretch/>
        </p:blipFill>
        <p:spPr>
          <a:xfrm>
            <a:off x="2149736" y="2830285"/>
            <a:ext cx="5644765" cy="2386150"/>
          </a:xfrm>
          <a:prstGeom prst="rect">
            <a:avLst/>
          </a:prstGeom>
        </p:spPr>
      </p:pic>
    </p:spTree>
    <p:extLst>
      <p:ext uri="{BB962C8B-B14F-4D97-AF65-F5344CB8AC3E}">
        <p14:creationId xmlns:p14="http://schemas.microsoft.com/office/powerpoint/2010/main" val="13460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on Student Progress:  </a:t>
            </a:r>
          </a:p>
        </p:txBody>
      </p:sp>
      <p:sp>
        <p:nvSpPr>
          <p:cNvPr id="3" name="Content Placeholder 2"/>
          <p:cNvSpPr>
            <a:spLocks noGrp="1"/>
          </p:cNvSpPr>
          <p:nvPr>
            <p:ph idx="1"/>
          </p:nvPr>
        </p:nvSpPr>
        <p:spPr/>
        <p:txBody>
          <a:bodyPr>
            <a:normAutofit/>
          </a:bodyPr>
          <a:lstStyle/>
          <a:p>
            <a:r>
              <a:rPr lang="en-US" sz="1500" dirty="0"/>
              <a:t>Student evaluations are a shared responsibility of both the student and the employer to ensure that the student’s practical training goals are being satisfactorily met.  The student is responsible for conducting a self‐evaluation based on his or her own training progress.  The employer must review and sign the self‐evaluation to attest to its accuracy. </a:t>
            </a:r>
          </a:p>
          <a:p>
            <a:r>
              <a:rPr lang="en-US" sz="1500" dirty="0"/>
              <a:t>The student submits the first assessment within twelve months and a final evaluation that recaps all the training and knowledge acquired during the complete training period. </a:t>
            </a:r>
          </a:p>
          <a:p>
            <a:r>
              <a:rPr lang="en-US" sz="1500" dirty="0"/>
              <a:t>Enter the range of the student evaluation dates (the timeline for which this evaluation is relevant).    </a:t>
            </a:r>
          </a:p>
          <a:p>
            <a:r>
              <a:rPr lang="en-US" sz="1500" dirty="0"/>
              <a:t>The student must sign, print name, and enter date of signature. </a:t>
            </a:r>
          </a:p>
          <a:p>
            <a:r>
              <a:rPr lang="en-US" sz="1500" dirty="0"/>
              <a:t>The Employer Official with Signatory Authority must sign, print name, and enter the date of signature to show concurrence with the assessment information that the student has entered.</a:t>
            </a:r>
          </a:p>
        </p:txBody>
      </p:sp>
    </p:spTree>
    <p:extLst>
      <p:ext uri="{BB962C8B-B14F-4D97-AF65-F5344CB8AC3E}">
        <p14:creationId xmlns:p14="http://schemas.microsoft.com/office/powerpoint/2010/main" val="147309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lstStyle/>
          <a:p>
            <a:r>
              <a:rPr lang="en-US" dirty="0">
                <a:latin typeface="Cambria" panose="02040503050406030204" pitchFamily="18" charset="0"/>
              </a:rPr>
              <a:t>Introduction</a:t>
            </a:r>
          </a:p>
        </p:txBody>
      </p:sp>
      <p:sp>
        <p:nvSpPr>
          <p:cNvPr id="3" name="Content Placeholder 2"/>
          <p:cNvSpPr>
            <a:spLocks noGrp="1"/>
          </p:cNvSpPr>
          <p:nvPr>
            <p:ph idx="1"/>
          </p:nvPr>
        </p:nvSpPr>
        <p:spPr>
          <a:xfrm>
            <a:off x="677334" y="1436915"/>
            <a:ext cx="8596668" cy="4604448"/>
          </a:xfrm>
        </p:spPr>
        <p:txBody>
          <a:bodyPr/>
          <a:lstStyle/>
          <a:p>
            <a:pPr marL="0" indent="0">
              <a:buNone/>
            </a:pPr>
            <a:r>
              <a:rPr lang="en-US" dirty="0"/>
              <a:t>This PowerPoint will explain each part of the I-983 form. All information is correct at the time of this PowerPoint being created. Pictures will accompany where examples will be helpful.</a:t>
            </a:r>
          </a:p>
          <a:p>
            <a:pPr marL="0" indent="0">
              <a:buNone/>
            </a:pPr>
            <a:endParaRPr lang="en-US" dirty="0"/>
          </a:p>
          <a:p>
            <a:pPr marL="0" indent="0">
              <a:buNone/>
            </a:pPr>
            <a:endParaRPr lang="en-US" dirty="0"/>
          </a:p>
          <a:p>
            <a:pPr marL="0" indent="0">
              <a:buNone/>
            </a:pPr>
            <a:r>
              <a:rPr lang="en-US" dirty="0"/>
              <a:t>**</a:t>
            </a:r>
            <a:r>
              <a:rPr lang="en-US" b="1" dirty="0"/>
              <a:t>Type all information directly into the .pdf before printing. Handwritten forms may cause the machine to make errors when converting the information into electronic form.</a:t>
            </a:r>
          </a:p>
        </p:txBody>
      </p:sp>
      <p:sp>
        <p:nvSpPr>
          <p:cNvPr id="4" name="Minus 3"/>
          <p:cNvSpPr/>
          <p:nvPr/>
        </p:nvSpPr>
        <p:spPr>
          <a:xfrm>
            <a:off x="4450702" y="2444622"/>
            <a:ext cx="1614196" cy="251926"/>
          </a:xfrm>
          <a:prstGeom prst="mathMin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66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Student Information </a:t>
            </a:r>
          </a:p>
        </p:txBody>
      </p:sp>
      <p:sp>
        <p:nvSpPr>
          <p:cNvPr id="3" name="Content Placeholder 2"/>
          <p:cNvSpPr>
            <a:spLocks noGrp="1"/>
          </p:cNvSpPr>
          <p:nvPr>
            <p:ph idx="1"/>
          </p:nvPr>
        </p:nvSpPr>
        <p:spPr/>
        <p:txBody>
          <a:bodyPr>
            <a:normAutofit fontScale="92500" lnSpcReduction="20000"/>
          </a:bodyPr>
          <a:lstStyle/>
          <a:p>
            <a:pPr indent="-285750"/>
            <a:r>
              <a:rPr lang="en-US" b="1" dirty="0"/>
              <a:t>Student Name</a:t>
            </a:r>
            <a:r>
              <a:rPr lang="en-US" dirty="0"/>
              <a:t>: Enter your full name (Surname/Primary Name, Given Name) exactly as it</a:t>
            </a:r>
          </a:p>
          <a:p>
            <a:pPr marL="57150" indent="0">
              <a:buNone/>
            </a:pPr>
            <a:r>
              <a:rPr lang="en-US" dirty="0"/>
              <a:t>appears on your SEVIS issued Form I‐20.</a:t>
            </a:r>
          </a:p>
          <a:p>
            <a:pPr indent="-285750"/>
            <a:r>
              <a:rPr lang="en-US" b="1" dirty="0"/>
              <a:t>Student Email Address: </a:t>
            </a:r>
            <a:r>
              <a:rPr lang="en-US" dirty="0"/>
              <a:t>Enter the email address where you can be contacted.</a:t>
            </a:r>
          </a:p>
          <a:p>
            <a:pPr indent="-285750"/>
            <a:r>
              <a:rPr lang="en-US" b="1" dirty="0"/>
              <a:t>Name of School Recommending STEM OPT: </a:t>
            </a:r>
            <a:r>
              <a:rPr lang="en-US" dirty="0"/>
              <a:t>Southern Arkansas University.</a:t>
            </a:r>
          </a:p>
          <a:p>
            <a:pPr indent="-285750"/>
            <a:r>
              <a:rPr lang="en-US" b="1" dirty="0"/>
              <a:t>Name of School Where STEM Degree Was Earned: </a:t>
            </a:r>
            <a:r>
              <a:rPr lang="en-US" dirty="0"/>
              <a:t>Enter the name of the school from which</a:t>
            </a:r>
          </a:p>
          <a:p>
            <a:pPr marL="57150" indent="0">
              <a:buNone/>
            </a:pPr>
            <a:r>
              <a:rPr lang="en-US" dirty="0"/>
              <a:t>you earned the degree upon which the STEM OPT is based.  This may or may not be the</a:t>
            </a:r>
          </a:p>
          <a:p>
            <a:pPr marL="57150" indent="0">
              <a:buNone/>
            </a:pPr>
            <a:r>
              <a:rPr lang="en-US" dirty="0"/>
              <a:t>same school recommending the STEM OPT if you are using a prior STEM degree.</a:t>
            </a:r>
          </a:p>
          <a:p>
            <a:pPr indent="-285750"/>
            <a:r>
              <a:rPr lang="en-US" b="1" dirty="0"/>
              <a:t>SEVIS School Code of School Recommending STEM OPT: </a:t>
            </a:r>
            <a:r>
              <a:rPr lang="en-US" dirty="0"/>
              <a:t>NOL214F10339000</a:t>
            </a:r>
          </a:p>
          <a:p>
            <a:pPr indent="-285750"/>
            <a:r>
              <a:rPr lang="en-US" b="1" dirty="0"/>
              <a:t>DSO Name and Contact Information: </a:t>
            </a:r>
            <a:r>
              <a:rPr lang="en-US" dirty="0"/>
              <a:t>Rebekah Barnes, RSBarnes@saumag.edu</a:t>
            </a:r>
          </a:p>
          <a:p>
            <a:pPr indent="-285750"/>
            <a:r>
              <a:rPr lang="en-US" b="1" dirty="0"/>
              <a:t>Student SEVIS ID Number: </a:t>
            </a:r>
            <a:r>
              <a:rPr lang="en-US" dirty="0"/>
              <a:t>Enter your SEVIS identification (ID) number.</a:t>
            </a:r>
          </a:p>
          <a:p>
            <a:pPr indent="-285750"/>
            <a:r>
              <a:rPr lang="en-US" b="1" dirty="0"/>
              <a:t>STEM OPT Requested Period: </a:t>
            </a:r>
            <a:r>
              <a:rPr lang="en-US" dirty="0"/>
              <a:t>Enter the period during which you are requesting to work on</a:t>
            </a:r>
          </a:p>
          <a:p>
            <a:pPr marL="57150" indent="0">
              <a:buNone/>
            </a:pPr>
            <a:r>
              <a:rPr lang="en-US" dirty="0"/>
              <a:t>STEM OPT.</a:t>
            </a:r>
          </a:p>
        </p:txBody>
      </p:sp>
    </p:spTree>
    <p:extLst>
      <p:ext uri="{BB962C8B-B14F-4D97-AF65-F5344CB8AC3E}">
        <p14:creationId xmlns:p14="http://schemas.microsoft.com/office/powerpoint/2010/main" val="220481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Continued…</a:t>
            </a:r>
          </a:p>
        </p:txBody>
      </p:sp>
      <p:sp>
        <p:nvSpPr>
          <p:cNvPr id="3" name="Content Placeholder 2"/>
          <p:cNvSpPr>
            <a:spLocks noGrp="1"/>
          </p:cNvSpPr>
          <p:nvPr>
            <p:ph idx="1"/>
          </p:nvPr>
        </p:nvSpPr>
        <p:spPr/>
        <p:txBody>
          <a:bodyPr>
            <a:normAutofit/>
          </a:bodyPr>
          <a:lstStyle/>
          <a:p>
            <a:pPr indent="-285750"/>
            <a:r>
              <a:rPr lang="en-US" sz="1600" b="1" dirty="0"/>
              <a:t>Qualifying Major and Classification of Instructional Programs (CIP) Code</a:t>
            </a:r>
            <a:r>
              <a:rPr lang="en-US" sz="1600" dirty="0"/>
              <a:t>: Enter your STEM</a:t>
            </a:r>
          </a:p>
          <a:p>
            <a:pPr marL="57150" indent="0">
              <a:buNone/>
            </a:pPr>
            <a:r>
              <a:rPr lang="en-US" sz="1600" dirty="0"/>
              <a:t>major that qualifies you for the STEM OPT extension, as well as the degree’s (CIP) code.  You</a:t>
            </a:r>
          </a:p>
          <a:p>
            <a:pPr marL="57150" indent="0">
              <a:buNone/>
            </a:pPr>
            <a:r>
              <a:rPr lang="en-US" sz="1600" dirty="0"/>
              <a:t>can find the CIP code on your I20.</a:t>
            </a:r>
            <a:endParaRPr lang="en-US" sz="1600" b="1" dirty="0"/>
          </a:p>
          <a:p>
            <a:r>
              <a:rPr lang="en-US" sz="1600" b="1" dirty="0"/>
              <a:t>Level/Type of Qualifying Degree: </a:t>
            </a:r>
            <a:r>
              <a:rPr lang="en-US" sz="1600" dirty="0"/>
              <a:t>Enter the academic level upon which you are basing STEM OPT.  (For example, enter Bachelor’s, Master’s, or Ph.D.)</a:t>
            </a:r>
          </a:p>
          <a:p>
            <a:r>
              <a:rPr lang="en-US" sz="1600" b="1" dirty="0"/>
              <a:t>Date Awarded: </a:t>
            </a:r>
            <a:r>
              <a:rPr lang="en-US" sz="1600" dirty="0"/>
              <a:t>Enter the date when the degree, upon which STEM OPT will be based, was awarded.</a:t>
            </a:r>
          </a:p>
          <a:p>
            <a:r>
              <a:rPr lang="en-US" sz="1600" b="1" dirty="0"/>
              <a:t>Based on Prior Degree? </a:t>
            </a:r>
            <a:r>
              <a:rPr lang="en-US" sz="1600" dirty="0"/>
              <a:t>Check “No” if your STEM OPT participation is based on</a:t>
            </a:r>
          </a:p>
          <a:p>
            <a:pPr marL="0" indent="0">
              <a:buNone/>
            </a:pPr>
            <a:r>
              <a:rPr lang="en-US" sz="1600" dirty="0"/>
              <a:t>your most recently obtained degree, and that is the degree upon which your current post‐</a:t>
            </a:r>
          </a:p>
          <a:p>
            <a:pPr marL="0" indent="0">
              <a:buNone/>
            </a:pPr>
            <a:r>
              <a:rPr lang="en-US" sz="1600" dirty="0"/>
              <a:t>completion OPT is based.</a:t>
            </a:r>
          </a:p>
          <a:p>
            <a:r>
              <a:rPr lang="en-US" sz="1600" b="1" dirty="0"/>
              <a:t>Employment Authorization Number: </a:t>
            </a:r>
            <a:r>
              <a:rPr lang="en-US" sz="1600" dirty="0"/>
              <a:t>Enter your 9 digit USCIS number located on the front of your OPT EAD card.</a:t>
            </a:r>
          </a:p>
        </p:txBody>
      </p:sp>
    </p:spTree>
    <p:extLst>
      <p:ext uri="{BB962C8B-B14F-4D97-AF65-F5344CB8AC3E}">
        <p14:creationId xmlns:p14="http://schemas.microsoft.com/office/powerpoint/2010/main" val="106435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Example</a:t>
            </a:r>
          </a:p>
        </p:txBody>
      </p:sp>
      <p:sp>
        <p:nvSpPr>
          <p:cNvPr id="13" name="TextBox 12"/>
          <p:cNvSpPr txBox="1"/>
          <p:nvPr/>
        </p:nvSpPr>
        <p:spPr>
          <a:xfrm>
            <a:off x="6672649" y="2347784"/>
            <a:ext cx="2092410" cy="378940"/>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900012C5-6E64-4A75-93ED-81C5796FD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52" y="1554394"/>
            <a:ext cx="8716378" cy="3809458"/>
          </a:xfrm>
          <a:prstGeom prst="rect">
            <a:avLst/>
          </a:prstGeom>
        </p:spPr>
      </p:pic>
    </p:spTree>
    <p:extLst>
      <p:ext uri="{BB962C8B-B14F-4D97-AF65-F5344CB8AC3E}">
        <p14:creationId xmlns:p14="http://schemas.microsoft.com/office/powerpoint/2010/main" val="162228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Section 2, Student Certification and Example:</a:t>
            </a:r>
          </a:p>
        </p:txBody>
      </p:sp>
      <p:sp>
        <p:nvSpPr>
          <p:cNvPr id="3" name="Content Placeholder 2"/>
          <p:cNvSpPr>
            <a:spLocks noGrp="1"/>
          </p:cNvSpPr>
          <p:nvPr>
            <p:ph idx="1"/>
          </p:nvPr>
        </p:nvSpPr>
        <p:spPr>
          <a:xfrm>
            <a:off x="677334" y="2035205"/>
            <a:ext cx="8596668" cy="4762725"/>
          </a:xfrm>
        </p:spPr>
        <p:txBody>
          <a:bodyPr>
            <a:normAutofit/>
          </a:bodyPr>
          <a:lstStyle/>
          <a:p>
            <a:r>
              <a:rPr lang="en-US" sz="1500" b="1" dirty="0"/>
              <a:t>Signature of Student: B</a:t>
            </a:r>
            <a:r>
              <a:rPr lang="en-US" sz="1400" b="1" dirty="0"/>
              <a:t>y hand or electronic signatures using software programs or </a:t>
            </a:r>
            <a:r>
              <a:rPr lang="en-US" sz="1400" b="1" dirty="0" err="1"/>
              <a:t>applications,or</a:t>
            </a:r>
            <a:r>
              <a:rPr lang="en-US" sz="1400" b="1" dirty="0"/>
              <a:t> electronically reproduced copies of a signature.</a:t>
            </a:r>
          </a:p>
          <a:p>
            <a:endParaRPr lang="en-US" sz="15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96" t="43582" r="5345" b="19682"/>
          <a:stretch/>
        </p:blipFill>
        <p:spPr>
          <a:xfrm>
            <a:off x="2197563" y="2662222"/>
            <a:ext cx="5556210" cy="3015765"/>
          </a:xfrm>
          <a:prstGeom prst="rect">
            <a:avLst/>
          </a:prstGeom>
        </p:spPr>
      </p:pic>
    </p:spTree>
    <p:extLst>
      <p:ext uri="{BB962C8B-B14F-4D97-AF65-F5344CB8AC3E}">
        <p14:creationId xmlns:p14="http://schemas.microsoft.com/office/powerpoint/2010/main" val="275695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3, Employer Information (Completed by Employer):</a:t>
            </a:r>
          </a:p>
        </p:txBody>
      </p:sp>
      <p:sp>
        <p:nvSpPr>
          <p:cNvPr id="3" name="Content Placeholder 2"/>
          <p:cNvSpPr>
            <a:spLocks noGrp="1"/>
          </p:cNvSpPr>
          <p:nvPr>
            <p:ph idx="1"/>
          </p:nvPr>
        </p:nvSpPr>
        <p:spPr>
          <a:xfrm>
            <a:off x="677334" y="1958425"/>
            <a:ext cx="8596668" cy="4762725"/>
          </a:xfrm>
        </p:spPr>
        <p:txBody>
          <a:bodyPr>
            <a:noAutofit/>
          </a:bodyPr>
          <a:lstStyle/>
          <a:p>
            <a:r>
              <a:rPr lang="en-US" sz="1500" b="1" dirty="0"/>
              <a:t>Employer Name: </a:t>
            </a:r>
            <a:r>
              <a:rPr lang="en-US" sz="1500" dirty="0"/>
              <a:t>Enter your company, university, etc. name.</a:t>
            </a:r>
          </a:p>
          <a:p>
            <a:r>
              <a:rPr lang="en-US" sz="1500" b="1" dirty="0"/>
              <a:t>Street Address, Suite, City, State, Zip Code: </a:t>
            </a:r>
            <a:r>
              <a:rPr lang="en-US" sz="1500" dirty="0"/>
              <a:t>Enter the employer or company mailing address.  </a:t>
            </a:r>
          </a:p>
          <a:p>
            <a:r>
              <a:rPr lang="en-US" sz="1500" b="1" dirty="0"/>
              <a:t>Employer Website URL: </a:t>
            </a:r>
            <a:r>
              <a:rPr lang="en-US" sz="1500" dirty="0"/>
              <a:t>Enter the employer website URL, if available. If no website exists,</a:t>
            </a:r>
          </a:p>
          <a:p>
            <a:pPr marL="0" indent="0">
              <a:buNone/>
            </a:pPr>
            <a:r>
              <a:rPr lang="en-US" sz="1500" dirty="0"/>
              <a:t>enter N/A.</a:t>
            </a:r>
          </a:p>
          <a:p>
            <a:r>
              <a:rPr lang="en-US" sz="1500" b="1" dirty="0"/>
              <a:t>Employer ID Number (EIN): </a:t>
            </a:r>
            <a:r>
              <a:rPr lang="en-US" sz="1500" dirty="0"/>
              <a:t>Enter the Employer Identification Number (EIN).</a:t>
            </a:r>
          </a:p>
          <a:p>
            <a:r>
              <a:rPr lang="en-US" sz="1500" b="1" dirty="0"/>
              <a:t>Number of Full‐Time Employees in the United States: </a:t>
            </a:r>
            <a:r>
              <a:rPr lang="en-US" sz="1500" dirty="0"/>
              <a:t>Provide the number of full‐time</a:t>
            </a:r>
          </a:p>
          <a:p>
            <a:r>
              <a:rPr lang="en-US" sz="1500" dirty="0"/>
              <a:t>employees in the United States.  </a:t>
            </a:r>
          </a:p>
          <a:p>
            <a:r>
              <a:rPr lang="en-US" sz="1500" b="1" dirty="0"/>
              <a:t>North American Industry Classification System (NAICS) Code: </a:t>
            </a:r>
            <a:r>
              <a:rPr lang="en-US" sz="1500" dirty="0"/>
              <a:t>Enter the company’s NAICS</a:t>
            </a:r>
          </a:p>
          <a:p>
            <a:r>
              <a:rPr lang="en-US" sz="1500" dirty="0"/>
              <a:t>code. </a:t>
            </a:r>
          </a:p>
        </p:txBody>
      </p:sp>
    </p:spTree>
    <p:extLst>
      <p:ext uri="{BB962C8B-B14F-4D97-AF65-F5344CB8AC3E}">
        <p14:creationId xmlns:p14="http://schemas.microsoft.com/office/powerpoint/2010/main" val="66346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Continued and Example</a:t>
            </a:r>
          </a:p>
        </p:txBody>
      </p:sp>
      <p:sp>
        <p:nvSpPr>
          <p:cNvPr id="3" name="Content Placeholder 2"/>
          <p:cNvSpPr>
            <a:spLocks noGrp="1"/>
          </p:cNvSpPr>
          <p:nvPr>
            <p:ph idx="1"/>
          </p:nvPr>
        </p:nvSpPr>
        <p:spPr/>
        <p:txBody>
          <a:bodyPr>
            <a:normAutofit/>
          </a:bodyPr>
          <a:lstStyle/>
          <a:p>
            <a:r>
              <a:rPr lang="en-US" sz="1500" b="1" dirty="0"/>
              <a:t>OPT Training Hours Per Week: </a:t>
            </a:r>
            <a:r>
              <a:rPr lang="en-US" sz="1500" dirty="0"/>
              <a:t>Enter the agreed‐upon number of average training hours per week.  In order to qualify for STEM OPT, the student must work a minimum of 20 hours per week.</a:t>
            </a:r>
            <a:endParaRPr lang="en-US" sz="1500" b="1" dirty="0"/>
          </a:p>
          <a:p>
            <a:r>
              <a:rPr lang="en-US" sz="1500" b="1" dirty="0"/>
              <a:t>Start Date of Employment: </a:t>
            </a:r>
            <a:r>
              <a:rPr lang="en-US" sz="1500" dirty="0"/>
              <a:t>Enter the date when the student will begin the </a:t>
            </a:r>
            <a:r>
              <a:rPr lang="en-US" sz="1500" b="1" dirty="0"/>
              <a:t>STEM OPT training with the employer </a:t>
            </a:r>
            <a:r>
              <a:rPr lang="en-US" sz="1500" dirty="0"/>
              <a:t>(this will usually match the requested start date in Section 1)</a:t>
            </a:r>
            <a:r>
              <a:rPr lang="en-US" sz="1500" b="1" dirty="0"/>
              <a:t>. </a:t>
            </a:r>
          </a:p>
          <a:p>
            <a:r>
              <a:rPr lang="en-US" sz="1500" b="1" dirty="0"/>
              <a:t>Compensation: </a:t>
            </a:r>
            <a:r>
              <a:rPr lang="en-US" sz="1500" dirty="0"/>
              <a:t>Enter the dollar amount of salary, stipend, and/or other compensation, and the frequency of pay (per hour, per week, bi‐weekly, monthly).  Other compensation may include housing, tuition waivers, transportation costs, etc.  </a:t>
            </a:r>
            <a:endParaRPr lang="en-US" sz="1500" b="1" dirty="0"/>
          </a:p>
        </p:txBody>
      </p:sp>
      <p:pic>
        <p:nvPicPr>
          <p:cNvPr id="6" name="Picture 5">
            <a:extLst>
              <a:ext uri="{FF2B5EF4-FFF2-40B4-BE49-F238E27FC236}">
                <a16:creationId xmlns:a16="http://schemas.microsoft.com/office/drawing/2014/main" id="{0ADC7A13-0FFE-4B10-BD1A-469BD69F9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28" y="3476659"/>
            <a:ext cx="7185190" cy="3106640"/>
          </a:xfrm>
          <a:prstGeom prst="rect">
            <a:avLst/>
          </a:prstGeom>
        </p:spPr>
      </p:pic>
    </p:spTree>
    <p:extLst>
      <p:ext uri="{BB962C8B-B14F-4D97-AF65-F5344CB8AC3E}">
        <p14:creationId xmlns:p14="http://schemas.microsoft.com/office/powerpoint/2010/main" val="213937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Employer Certification</a:t>
            </a:r>
          </a:p>
        </p:txBody>
      </p:sp>
      <p:sp>
        <p:nvSpPr>
          <p:cNvPr id="3" name="Content Placeholder 2"/>
          <p:cNvSpPr>
            <a:spLocks noGrp="1"/>
          </p:cNvSpPr>
          <p:nvPr>
            <p:ph idx="1"/>
          </p:nvPr>
        </p:nvSpPr>
        <p:spPr>
          <a:xfrm>
            <a:off x="677334" y="1649048"/>
            <a:ext cx="8596668" cy="4762725"/>
          </a:xfrm>
        </p:spPr>
        <p:txBody>
          <a:bodyPr>
            <a:normAutofit/>
          </a:bodyPr>
          <a:lstStyle/>
          <a:p>
            <a:r>
              <a:rPr lang="en-US" sz="1500" b="1" dirty="0"/>
              <a:t>Employer Certification</a:t>
            </a:r>
            <a:r>
              <a:rPr lang="en-US" sz="1500" dirty="0"/>
              <a:t>: The Employer Official with Signatory Authority, who is an appropriate individual in the employer’s organization, who is familiar with the student’s goals and performance, and who is an employee who has signatory authority for the employer should review the certification and affirm the statement by signature. </a:t>
            </a:r>
            <a:r>
              <a:rPr lang="en-US" sz="1400" b="1" dirty="0"/>
              <a:t>MUST be signed by hand, or electronic signatures using software programs or applications, or electronically reproduced copies of a signature.</a:t>
            </a:r>
          </a:p>
          <a:p>
            <a:endParaRPr lang="en-US" sz="1500" b="1" dirty="0"/>
          </a:p>
          <a:p>
            <a:endParaRPr lang="en-US" sz="1600" b="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829" t="34286" r="5177" b="7937"/>
          <a:stretch/>
        </p:blipFill>
        <p:spPr>
          <a:xfrm>
            <a:off x="2987579" y="3062274"/>
            <a:ext cx="4110806" cy="3515820"/>
          </a:xfrm>
          <a:prstGeom prst="rect">
            <a:avLst/>
          </a:prstGeom>
        </p:spPr>
      </p:pic>
    </p:spTree>
    <p:extLst>
      <p:ext uri="{BB962C8B-B14F-4D97-AF65-F5344CB8AC3E}">
        <p14:creationId xmlns:p14="http://schemas.microsoft.com/office/powerpoint/2010/main" val="1934333336"/>
      </p:ext>
    </p:extLst>
  </p:cSld>
  <p:clrMapOvr>
    <a:masterClrMapping/>
  </p:clrMapOvr>
</p:sld>
</file>

<file path=ppt/theme/theme1.xml><?xml version="1.0" encoding="utf-8"?>
<a:theme xmlns:a="http://schemas.openxmlformats.org/drawingml/2006/main" name="Facet">
  <a:themeElements>
    <a:clrScheme name="Custom 10">
      <a:dk1>
        <a:sysClr val="windowText" lastClr="000000"/>
      </a:dk1>
      <a:lt1>
        <a:sysClr val="window" lastClr="FFFFFF"/>
      </a:lt1>
      <a:dk2>
        <a:srgbClr val="335B74"/>
      </a:dk2>
      <a:lt2>
        <a:srgbClr val="DFE3E5"/>
      </a:lt2>
      <a:accent1>
        <a:srgbClr val="0070C0"/>
      </a:accent1>
      <a:accent2>
        <a:srgbClr val="E6D214"/>
      </a:accent2>
      <a:accent3>
        <a:srgbClr val="FDC97C"/>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867</TotalTime>
  <Words>1647</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vt:lpstr>
      <vt:lpstr>Trebuchet MS</vt:lpstr>
      <vt:lpstr>Wingdings 3</vt:lpstr>
      <vt:lpstr>Facet</vt:lpstr>
      <vt:lpstr>SAU I-983 Instructions</vt:lpstr>
      <vt:lpstr>Introduction</vt:lpstr>
      <vt:lpstr>Section 1, Student Information </vt:lpstr>
      <vt:lpstr>Section 1 Continued…</vt:lpstr>
      <vt:lpstr>Section 1 Example</vt:lpstr>
      <vt:lpstr>Section 2, Student Certification and Example:</vt:lpstr>
      <vt:lpstr>Section 3, Employer Information (Completed by Employer):</vt:lpstr>
      <vt:lpstr>Section 3 Continued and Example</vt:lpstr>
      <vt:lpstr>Section 4, Employer Certification</vt:lpstr>
      <vt:lpstr>Section 5: Training Plan for STEM OPT Students(Completed by Employer):</vt:lpstr>
      <vt:lpstr>Section 5: Training Plan for STEM OPT Students Continued…</vt:lpstr>
      <vt:lpstr>Section 5: Training Plan for STEM OPT Students Continued…</vt:lpstr>
      <vt:lpstr>Section 5 Example</vt:lpstr>
      <vt:lpstr>Section 5 Example, Continued </vt:lpstr>
      <vt:lpstr>Section 6: Employer Official Certification:</vt:lpstr>
      <vt:lpstr>Evaluation on Student Progress: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 I-765 Instructions</dc:title>
  <dc:creator>SAU International2</dc:creator>
  <cp:lastModifiedBy>Victor Duke</cp:lastModifiedBy>
  <cp:revision>41</cp:revision>
  <dcterms:created xsi:type="dcterms:W3CDTF">2018-11-09T21:30:01Z</dcterms:created>
  <dcterms:modified xsi:type="dcterms:W3CDTF">2023-10-02T18:31:56Z</dcterms:modified>
</cp:coreProperties>
</file>